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91" r:id="rId6"/>
  </p:sldMasterIdLst>
  <p:notesMasterIdLst>
    <p:notesMasterId r:id="rId35"/>
  </p:notesMasterIdLst>
  <p:handoutMasterIdLst>
    <p:handoutMasterId r:id="rId36"/>
  </p:handoutMasterIdLst>
  <p:sldIdLst>
    <p:sldId id="325" r:id="rId7"/>
    <p:sldId id="294" r:id="rId8"/>
    <p:sldId id="275" r:id="rId9"/>
    <p:sldId id="256" r:id="rId10"/>
    <p:sldId id="327" r:id="rId11"/>
    <p:sldId id="326" r:id="rId12"/>
    <p:sldId id="312" r:id="rId13"/>
    <p:sldId id="302" r:id="rId14"/>
    <p:sldId id="331" r:id="rId15"/>
    <p:sldId id="332" r:id="rId16"/>
    <p:sldId id="329" r:id="rId17"/>
    <p:sldId id="303" r:id="rId18"/>
    <p:sldId id="311" r:id="rId19"/>
    <p:sldId id="282" r:id="rId20"/>
    <p:sldId id="259" r:id="rId21"/>
    <p:sldId id="304" r:id="rId22"/>
    <p:sldId id="272" r:id="rId23"/>
    <p:sldId id="267" r:id="rId24"/>
    <p:sldId id="305" r:id="rId25"/>
    <p:sldId id="306" r:id="rId26"/>
    <p:sldId id="307" r:id="rId27"/>
    <p:sldId id="330" r:id="rId28"/>
    <p:sldId id="308" r:id="rId29"/>
    <p:sldId id="309" r:id="rId30"/>
    <p:sldId id="315" r:id="rId31"/>
    <p:sldId id="319" r:id="rId32"/>
    <p:sldId id="321" r:id="rId33"/>
    <p:sldId id="31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FCFB"/>
    <a:srgbClr val="FFFFFF"/>
    <a:srgbClr val="FFCC00"/>
    <a:srgbClr val="132344"/>
    <a:srgbClr val="0F2345"/>
    <a:srgbClr val="212448"/>
    <a:srgbClr val="72385D"/>
    <a:srgbClr val="B6862C"/>
    <a:srgbClr val="DA2D8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23"/>
  </p:normalViewPr>
  <p:slideViewPr>
    <p:cSldViewPr snapToGrid="0" snapToObjects="1">
      <p:cViewPr varScale="1">
        <p:scale>
          <a:sx n="121" d="100"/>
          <a:sy n="121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19E450-604A-B042-88B7-F586D687C4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87C12-3123-9C4C-9D2E-41B53358B9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3A04E-C767-B849-A162-AA782411B7B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7D60F-D99F-AB46-BDD5-652AEDC73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423CA-1551-BB42-A0AB-0EBCB74D9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0F718-60A7-0349-9CF8-F43AC61B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48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1C537-03D3-E940-A524-7BE67E67E74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4852-1E5B-C441-A8D0-2632CB5FE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984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fb48535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fb48535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3a965fa9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3a965fa9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988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3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359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039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22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4852-1E5B-C441-A8D0-2632CB5FE0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4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97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13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57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5896e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5896e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27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fb485353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fb485353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fb485353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fb485353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790639-4C2A-6845-8E09-A86910B79691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8094FB6C-12D1-1A48-A896-553F63EC0430}"/>
              </a:ext>
            </a:extLst>
          </p:cNvPr>
          <p:cNvSpPr txBox="1">
            <a:spLocks/>
          </p:cNvSpPr>
          <p:nvPr userDrawn="1"/>
        </p:nvSpPr>
        <p:spPr>
          <a:xfrm>
            <a:off x="1808629" y="3721808"/>
            <a:ext cx="8574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pc="30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5F3160F-080F-6B4B-A693-6B5F5DCC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8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ADC1B0-2E5C-EE45-9BF2-3575BCA57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40" y="1354394"/>
            <a:ext cx="3388758" cy="44465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157DDD6-B930-7048-A9DD-6BA2D05E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39" y="544528"/>
            <a:ext cx="701423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F9522-01FB-6549-8FE9-D0955ACF2BBD}"/>
              </a:ext>
            </a:extLst>
          </p:cNvPr>
          <p:cNvGrpSpPr/>
          <p:nvPr userDrawn="1"/>
        </p:nvGrpSpPr>
        <p:grpSpPr>
          <a:xfrm>
            <a:off x="10523258" y="5263828"/>
            <a:ext cx="988804" cy="922049"/>
            <a:chOff x="10488168" y="5252105"/>
            <a:chExt cx="988804" cy="9220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3B8A65-132C-5C40-ACB2-6A2D2353FF14}"/>
                </a:ext>
              </a:extLst>
            </p:cNvPr>
            <p:cNvSpPr/>
            <p:nvPr/>
          </p:nvSpPr>
          <p:spPr>
            <a:xfrm>
              <a:off x="10488168" y="5252105"/>
              <a:ext cx="988804" cy="113157"/>
            </a:xfrm>
            <a:prstGeom prst="rect">
              <a:avLst/>
            </a:prstGeom>
            <a:gradFill>
              <a:gsLst>
                <a:gs pos="17000">
                  <a:srgbClr val="D92D8A"/>
                </a:gs>
                <a:gs pos="7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1C7A0-1361-3F4F-8B6A-F41A300F3370}"/>
                </a:ext>
              </a:extLst>
            </p:cNvPr>
            <p:cNvSpPr/>
            <p:nvPr/>
          </p:nvSpPr>
          <p:spPr>
            <a:xfrm rot="16200000">
              <a:off x="10140462" y="5712968"/>
              <a:ext cx="808892" cy="113480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7A183-D2BA-EE44-9397-8B7C1A832D1F}"/>
              </a:ext>
            </a:extLst>
          </p:cNvPr>
          <p:cNvGrpSpPr/>
          <p:nvPr userDrawn="1"/>
        </p:nvGrpSpPr>
        <p:grpSpPr>
          <a:xfrm>
            <a:off x="4384675" y="572141"/>
            <a:ext cx="7127387" cy="3095623"/>
            <a:chOff x="4386083" y="574461"/>
            <a:chExt cx="7127387" cy="30956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7A0BF1-E585-E042-AEA6-68A90B428C24}"/>
                </a:ext>
              </a:extLst>
            </p:cNvPr>
            <p:cNvSpPr/>
            <p:nvPr/>
          </p:nvSpPr>
          <p:spPr>
            <a:xfrm>
              <a:off x="9063346" y="574461"/>
              <a:ext cx="2450124" cy="113597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64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EA339D-521A-DA46-890A-49F2DF1E360A}"/>
                </a:ext>
              </a:extLst>
            </p:cNvPr>
            <p:cNvSpPr/>
            <p:nvPr/>
          </p:nvSpPr>
          <p:spPr>
            <a:xfrm rot="16200000">
              <a:off x="8780102" y="967923"/>
              <a:ext cx="679441" cy="11348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77AD5C-87AE-EE4E-8ED8-CA334951C2AC}"/>
                </a:ext>
              </a:extLst>
            </p:cNvPr>
            <p:cNvSpPr/>
            <p:nvPr/>
          </p:nvSpPr>
          <p:spPr>
            <a:xfrm flipH="1">
              <a:off x="4497208" y="1259620"/>
              <a:ext cx="4577862" cy="106216"/>
            </a:xfrm>
            <a:prstGeom prst="rect">
              <a:avLst/>
            </a:prstGeom>
            <a:gradFill>
              <a:gsLst>
                <a:gs pos="99000">
                  <a:srgbClr val="D92D8A"/>
                </a:gs>
                <a:gs pos="0">
                  <a:srgbClr val="D92D8A"/>
                </a:gs>
                <a:gs pos="63021">
                  <a:srgbClr val="F8C93E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EECB9C-0BA5-7845-999B-B8A9E535A51D}"/>
                </a:ext>
              </a:extLst>
            </p:cNvPr>
            <p:cNvSpPr/>
            <p:nvPr/>
          </p:nvSpPr>
          <p:spPr>
            <a:xfrm rot="16200000">
              <a:off x="3236881" y="2408718"/>
              <a:ext cx="2410568" cy="11216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84DA8A14-9248-144E-BF7D-22A816572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4495800" y="683053"/>
            <a:ext cx="7016262" cy="5502824"/>
          </a:xfrm>
          <a:prstGeom prst="corner">
            <a:avLst>
              <a:gd name="adj1" fmla="val 87795"/>
              <a:gd name="adj2" fmla="val 42544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0C040-F0F1-A34E-8B58-548E9A14A03D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51715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25A6B3-7B42-F649-898C-EBC53B5B2200}"/>
              </a:ext>
            </a:extLst>
          </p:cNvPr>
          <p:cNvSpPr/>
          <p:nvPr userDrawn="1"/>
        </p:nvSpPr>
        <p:spPr>
          <a:xfrm>
            <a:off x="0" y="0"/>
            <a:ext cx="12192000" cy="686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2F550D-B5F9-7848-9F37-F095769A0131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D8328F-7409-8440-BB6F-5D1FE42409E1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135A3-1C09-824F-B66A-7CF6D9BA6BD8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C9059E-508D-E249-B01B-BFB2BDFC84B0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8272FA-7B24-464D-9CEF-02E84F910B92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2E498-4C15-594E-BE5B-5D648868D17B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AADFD3-97E2-B944-A6EF-EF283342B2AC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E721FB-8932-9A43-935A-A3AC1AD18B37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0FD840-8E37-DB4D-A2D8-CAC7A486515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94CD3254-CA2C-B94B-9513-8C8B4561DF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E170-7C34-A946-8FFF-AFC48BCA7237}"/>
              </a:ext>
            </a:extLst>
          </p:cNvPr>
          <p:cNvSpPr txBox="1">
            <a:spLocks/>
          </p:cNvSpPr>
          <p:nvPr userDrawn="1"/>
        </p:nvSpPr>
        <p:spPr>
          <a:xfrm>
            <a:off x="2418591" y="1100484"/>
            <a:ext cx="7510718" cy="776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272A145-FCBE-0747-ACC2-EBA55A9C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F9186E-191D-5A4B-BA86-12DE61C9F66C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8A1AB-5CAD-4743-B70F-14D731092C1D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D31A5C-BCA0-4841-926C-C9FD3C1BF83C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553022-BBCF-0541-AC74-580ADAB67719}"/>
              </a:ext>
            </a:extLst>
          </p:cNvPr>
          <p:cNvSpPr txBox="1"/>
          <p:nvPr userDrawn="1"/>
        </p:nvSpPr>
        <p:spPr>
          <a:xfrm>
            <a:off x="3927573" y="640444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6422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D4C18A-EAF9-5B40-89C0-3A4C8D848687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63C2F-6A3F-4E4C-8834-89E6E6F37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7FE4110D-3511-564F-93B8-1DD751A157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3752E-17A3-8B43-8474-6643CC45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68497-1D1A-4A4D-9ECE-E256B4B31357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844715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A05A4AB-AEBA-8045-B5C6-832B0FB4A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8E058-196B-C540-AEF3-DC42C580FAC6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402498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B82712C-24A3-F846-91FD-FE77391C6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BCA3D-3C55-374F-9A52-E05164B4797A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80895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yellow, colorful, sign&#10;&#10;Description automatically generated">
            <a:extLst>
              <a:ext uri="{FF2B5EF4-FFF2-40B4-BE49-F238E27FC236}">
                <a16:creationId xmlns:a16="http://schemas.microsoft.com/office/drawing/2014/main" id="{574AF93B-BB33-9A43-9988-C3347BFF6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43BE9-F986-5D4E-80F0-A582BA41A487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30899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8839A-8EA9-3F42-9A19-5C7E0C5D6142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66131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A4BFC-5BAF-1F40-A9A0-DFA300B7529B}"/>
              </a:ext>
            </a:extLst>
          </p:cNvPr>
          <p:cNvSpPr txBox="1"/>
          <p:nvPr userDrawn="1"/>
        </p:nvSpPr>
        <p:spPr>
          <a:xfrm>
            <a:off x="7260221" y="6483240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1725340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90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0" y="0"/>
            <a:ext cx="5065874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A2D8705-B0E3-004B-9682-E0C1B7A75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E4FE3A-E466-3A49-A38C-AD1D65110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4A92DF-18C0-1847-B18B-851E1C7D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3CEA1-BCFB-FA4B-8B29-72F5B49B6F84}"/>
              </a:ext>
            </a:extLst>
          </p:cNvPr>
          <p:cNvSpPr txBox="1"/>
          <p:nvPr userDrawn="1"/>
        </p:nvSpPr>
        <p:spPr>
          <a:xfrm>
            <a:off x="7260221" y="6483240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937D0-30C6-4F4A-85E2-2ABC0D39647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326572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0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072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0557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1" name="Google Shape;6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63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19B3-F471-4827-81E3-FDDDDAB30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7883F-4F58-4233-9559-DC22D125C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D710-92A3-4777-97C6-AC19A420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43F4B-79FC-42F9-B1C0-71DD994A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0F447-9D75-4FAB-AA96-3CFE059A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0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4737-A581-4D3B-806A-72E93093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EFCBE-9EFE-4521-B730-02757A2D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1C71-2CB0-4622-B053-5962D6B0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1279-BA47-4474-8DEC-8823562E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D014D-00A8-452A-B1A5-566E7848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1331-4660-4661-8259-B4CE50C0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DB796-41CF-4379-8805-AADFCA440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74E5C-5B91-4574-8B7E-42CD6CD2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566CC-48EC-4361-9145-2109EB31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2979-C1C5-4011-A95A-EC783615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2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232C-04F0-4DEA-9717-C384F458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6DF7-280F-4D7B-AC79-D7004811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A62F5-B40D-42CA-8550-60609A33F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5386E-0956-4379-8F94-63C09BCC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FCED7-3F99-4A65-B63F-A3A7B665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05C30-940F-44FA-A3FA-598E9D75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2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8871-E97B-4915-9AD2-726FBDBB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0194-EDD2-4547-92C9-9463C2489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7EEE0-E0D1-4F25-ACF3-60262EDF1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0AAE0-2970-43A5-8F15-57C8C5B8B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753E9-F8B3-4012-A513-05281C8D4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82A2A-9D57-45A4-9549-7E323BCA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DAF41-D22B-49EF-AE4F-3A43380E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1013C-1635-4C89-8BAA-9C3BA85B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6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FAF-7158-464F-A5BC-55BBB1E5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1511E-3234-428E-887A-ABF6559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89F61-50FD-42FA-B2C1-77BD5B53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49A00-C0C3-490C-9452-A6A134CF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170D5AA-1978-7343-B5B8-CF238F079CD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46434-79F1-8542-B221-7D5D292D4EC0}"/>
              </a:ext>
            </a:extLst>
          </p:cNvPr>
          <p:cNvSpPr txBox="1"/>
          <p:nvPr userDrawn="1"/>
        </p:nvSpPr>
        <p:spPr>
          <a:xfrm>
            <a:off x="7260221" y="6483240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8B1B4-F44A-6841-9D6B-D210B47993EC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3586193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CB25E-C885-4A91-9D16-2B405F30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00590-BDA0-4E07-99D1-02E28FBB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D533-0269-4D92-9E0A-42A91585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5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8337-28DB-44B7-BFD6-00F79AA0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53BBA-A017-4DE0-BC09-976066FC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8DB28-53F2-481C-978B-F00C0C0F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4D686-2EBE-4557-8AE0-8603A26C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8A43D-74C3-4131-BEC0-44763D97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AE8C7-F114-48EC-BEA0-2260EB09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3EBD-4C19-42F9-9075-7591D30A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CCA46-9CF4-4569-AE03-118570AA3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C7E30-3042-4A9C-B82A-5939C79E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14F0-BB7C-4526-8DC4-824E7184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FAE5-851E-4820-91AA-2BBD8903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B2FF5-EB0A-4F1E-8DE5-5593F43D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F369-842E-4D73-950F-19EAED12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A95A6-FA52-49E9-87B9-76F756F36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32753-A5CC-4E99-A5AD-70539168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78F3E-3B8A-493E-9CBA-6BDF4C10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F71B4-4403-4BFD-A0E7-F4ABF568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1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2CF18-910F-468B-821F-FBBCBA1C7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F45F7-AEEA-4826-8F4A-CEBDDB733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0131-6343-43F7-96CA-34AB82A7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7DD1-19A7-4D9E-A1CB-6769222C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0A7A-5B1A-47AA-8C7F-C73149EC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2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557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2056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3"/>
            <a:ext cx="12192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0279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0493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455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070A-F62C-444B-A3AF-830BB6BA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A69B28C-E42F-4343-A56C-C5F5FF5CD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13C221E-73A1-3646-BA46-C9631F84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5033A-C6A9-6F45-B6BC-1715F589CE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76B2B-61DA-8343-A1F6-532392A23A96}"/>
              </a:ext>
            </a:extLst>
          </p:cNvPr>
          <p:cNvSpPr txBox="1"/>
          <p:nvPr userDrawn="1"/>
        </p:nvSpPr>
        <p:spPr>
          <a:xfrm>
            <a:off x="6892752" y="6516015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41C3-E2EA-3E43-92A2-BBC106652F23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18752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1958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08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6200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1" name="Google Shape;6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2912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1093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1813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385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8493-8730-3A4D-A3A4-A6E07C78E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2970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9DD670-2585-0D4D-BE93-E31FD2BC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E5AE4805-F6CB-1D43-A9C4-CE70035E3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3" y="880677"/>
            <a:ext cx="7981791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AC505-BACB-4645-B9F1-9B0B3C6CB9AE}"/>
              </a:ext>
            </a:extLst>
          </p:cNvPr>
          <p:cNvGrpSpPr/>
          <p:nvPr userDrawn="1"/>
        </p:nvGrpSpPr>
        <p:grpSpPr>
          <a:xfrm>
            <a:off x="3721835" y="770377"/>
            <a:ext cx="7981791" cy="2402313"/>
            <a:chOff x="3680270" y="732856"/>
            <a:chExt cx="7981791" cy="24023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72E88D-5838-B743-A53A-535B5EC794A5}"/>
                </a:ext>
              </a:extLst>
            </p:cNvPr>
            <p:cNvSpPr/>
            <p:nvPr/>
          </p:nvSpPr>
          <p:spPr>
            <a:xfrm>
              <a:off x="6427248" y="732856"/>
              <a:ext cx="5234813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6A73F7-56FB-AD4B-ABF5-E4AEF9B3C475}"/>
                </a:ext>
              </a:extLst>
            </p:cNvPr>
            <p:cNvSpPr/>
            <p:nvPr/>
          </p:nvSpPr>
          <p:spPr>
            <a:xfrm rot="5400000">
              <a:off x="6066903" y="1194275"/>
              <a:ext cx="825113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4879EB-B5E5-744A-883D-37244C7383FA}"/>
                </a:ext>
              </a:extLst>
            </p:cNvPr>
            <p:cNvSpPr/>
            <p:nvPr/>
          </p:nvSpPr>
          <p:spPr>
            <a:xfrm rot="16200000">
              <a:off x="5741965" y="2344326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57D5A6-27C0-D541-8345-DE3ECEE6452E}"/>
                </a:ext>
              </a:extLst>
            </p:cNvPr>
            <p:cNvSpPr/>
            <p:nvPr/>
          </p:nvSpPr>
          <p:spPr>
            <a:xfrm flipH="1">
              <a:off x="3680270" y="3025251"/>
              <a:ext cx="2748686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601E794-9026-8547-B8E4-27216FE6A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002FA5-F8E0-E346-9DC2-9D599A66AF5F}"/>
              </a:ext>
            </a:extLst>
          </p:cNvPr>
          <p:cNvSpPr txBox="1"/>
          <p:nvPr userDrawn="1"/>
        </p:nvSpPr>
        <p:spPr>
          <a:xfrm>
            <a:off x="7260221" y="6483240"/>
            <a:ext cx="4685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  <a:p>
            <a:pPr algn="r"/>
            <a:endParaRPr lang="en-US" sz="900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66EE674-C9A2-614C-8656-014CEB8C202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43399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1BB0F4-4125-534B-B5FD-111B2EF8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2DE7EB-A10D-2C48-BD70-52364DE495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0CE896-FAA5-F849-991D-47C7932DF9CF}"/>
              </a:ext>
            </a:extLst>
          </p:cNvPr>
          <p:cNvGrpSpPr/>
          <p:nvPr userDrawn="1"/>
        </p:nvGrpSpPr>
        <p:grpSpPr>
          <a:xfrm>
            <a:off x="3843957" y="582804"/>
            <a:ext cx="7622001" cy="1197931"/>
            <a:chOff x="3843956" y="580944"/>
            <a:chExt cx="7622001" cy="11979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F99C7D-E241-6647-82A1-746B86375E31}"/>
                </a:ext>
              </a:extLst>
            </p:cNvPr>
            <p:cNvSpPr/>
            <p:nvPr/>
          </p:nvSpPr>
          <p:spPr>
            <a:xfrm flipH="1">
              <a:off x="3843956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47FFAF-E197-0D40-BD82-EF17217D71E1}"/>
                </a:ext>
              </a:extLst>
            </p:cNvPr>
            <p:cNvSpPr/>
            <p:nvPr/>
          </p:nvSpPr>
          <p:spPr>
            <a:xfrm>
              <a:off x="9753984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7CB0D9-126F-904D-A6DB-0B955F686CBD}"/>
                </a:ext>
              </a:extLst>
            </p:cNvPr>
            <p:cNvSpPr/>
            <p:nvPr/>
          </p:nvSpPr>
          <p:spPr>
            <a:xfrm rot="5400000" flipH="1">
              <a:off x="9202387" y="1126114"/>
              <a:ext cx="1195794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8EA8E5-DC29-3C4F-A819-A190C1E636DC}"/>
              </a:ext>
            </a:extLst>
          </p:cNvPr>
          <p:cNvSpPr txBox="1"/>
          <p:nvPr userDrawn="1"/>
        </p:nvSpPr>
        <p:spPr>
          <a:xfrm>
            <a:off x="7260221" y="6483240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19048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CBAB3686-1902-1B49-9016-14FCDB416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C99185-D82F-5E49-BD94-403D082B0A51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B55432-41F7-8244-A4D5-3087846701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0E52B4-B3EC-784C-B66C-955FE012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04967947-EE6B-D442-802F-DEEF012004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4798B9-A7F8-DA41-839A-F860B1DDC00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711822-0F45-5D49-A8AC-2E1151D440D0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BB752E-9C53-0143-A574-6F66266375EA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621FB-44A4-DF4D-87A9-3C4C1936EBBF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0411B-33B2-EF40-ACBA-B542677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AE2E81-B0D3-634C-91D1-58D3F58DAE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A929027-4561-E444-9410-6DA1B79D9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8D04DF-BD7B-A24C-A148-DB08F4580F31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BE9A74-4328-B54D-B0FA-FF641501EE05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FA672A-F231-D544-8A0B-7705FF8B2942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0149B3-CCBE-2649-9BA4-4990E80F46AF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373ED0-72DF-DB47-BF7B-F5424D6741A6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15112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4651503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26E132B-F3F1-FB45-B29D-3492D568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7AE2818-9DB0-444F-8AF3-627FF12CAA4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417D52E-7BC7-A549-B448-EBAB49DC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2FD9D6-3111-F145-9FB3-6E140FB4EBCC}"/>
              </a:ext>
            </a:extLst>
          </p:cNvPr>
          <p:cNvGrpSpPr/>
          <p:nvPr userDrawn="1"/>
        </p:nvGrpSpPr>
        <p:grpSpPr>
          <a:xfrm>
            <a:off x="3632200" y="637953"/>
            <a:ext cx="7976031" cy="2392138"/>
            <a:chOff x="3683000" y="638356"/>
            <a:chExt cx="7976031" cy="23921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F10EE6-F46A-184D-940C-6AE414C92068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839C1E-A365-3E43-ADA6-6983DD6BCF8D}"/>
                </a:ext>
              </a:extLst>
            </p:cNvPr>
            <p:cNvSpPr/>
            <p:nvPr/>
          </p:nvSpPr>
          <p:spPr>
            <a:xfrm rot="16200000">
              <a:off x="5327064" y="1827070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27C21E-824E-7541-BF87-387578276A3B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521327-154D-FF4B-AE43-CF6C4382AACB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93692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, flying&#10;&#10;Description automatically generated">
            <a:extLst>
              <a:ext uri="{FF2B5EF4-FFF2-40B4-BE49-F238E27FC236}">
                <a16:creationId xmlns:a16="http://schemas.microsoft.com/office/drawing/2014/main" id="{400268A1-9F4A-2043-A90D-4B615A082B4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950A8-30F9-6845-917D-9E3C002F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4D19F-3995-6042-A39D-195DB6021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755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73" r:id="rId11"/>
    <p:sldLayoutId id="2147483669" r:id="rId12"/>
    <p:sldLayoutId id="2147483671" r:id="rId13"/>
    <p:sldLayoutId id="2147483674" r:id="rId14"/>
    <p:sldLayoutId id="2147483675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6" r:id="rId21"/>
    <p:sldLayoutId id="2147483689" r:id="rId22"/>
    <p:sldLayoutId id="214748369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21CB7-0C54-49D7-BCE3-C523BAC5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24A10-0C1F-4286-9065-C35D4D9B7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251C3-21EC-49EC-A889-54AD42535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9EA7-2F63-4350-84CC-BF097F4B67F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D253-35FA-4F1C-B1F9-FB6A70554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E74A-ECEA-49EE-9528-813DE5A3E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8293-9167-495B-8C86-190C53CD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1081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immune@fiu.ed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hesmith@fiu.edu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dualenro@fiu.edu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ualenrollment.fiu.ed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ualenrollment.fiu.edu/Courses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844801" y="0"/>
            <a:ext cx="9079346" cy="14506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br>
              <a:rPr lang="en" sz="4800" kern="1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</a:br>
            <a:r>
              <a:rPr lang="en" sz="4800" kern="1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On-Campus Spring 2023 </a:t>
            </a:r>
            <a:endParaRPr sz="4800" kern="12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" sz="4800" kern="1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 Early Admission 2023-24 </a:t>
            </a:r>
            <a:endParaRPr sz="4800" kern="12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064879" y="2229581"/>
            <a:ext cx="52668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5600" y="6015600"/>
            <a:ext cx="62208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Start in High School - Finish at FIU</a:t>
            </a:r>
            <a:endParaRPr sz="2800" b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5981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A3CCC-71CF-1AD7-7A66-5AF1F98582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5098" y="1810055"/>
            <a:ext cx="4271723" cy="351717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200" dirty="0">
                <a:solidFill>
                  <a:schemeClr val="tx1"/>
                </a:solidFill>
                <a:latin typeface="Roboto"/>
                <a:ea typeface="Roboto"/>
              </a:rPr>
              <a:t>UCC is a well-defined curriculum that includes General Education requirements together with </a:t>
            </a:r>
            <a:r>
              <a:rPr 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</a:rPr>
              <a:t>Gordon Rule and Gordon Rule Writing Requirements</a:t>
            </a:r>
          </a:p>
          <a:p>
            <a:pPr marL="0" indent="0">
              <a:buNone/>
            </a:pPr>
            <a:endParaRPr lang="en-US" sz="4200" dirty="0">
              <a:solidFill>
                <a:schemeClr val="tx1"/>
              </a:solidFill>
              <a:highlight>
                <a:srgbClr val="FF00FF"/>
              </a:highlight>
              <a:latin typeface="Roboto"/>
              <a:ea typeface="Roboto"/>
            </a:endParaRPr>
          </a:p>
          <a:p>
            <a:pPr marL="285750" indent="-285750"/>
            <a:r>
              <a:rPr lang="en-US" sz="4200" dirty="0">
                <a:solidFill>
                  <a:schemeClr val="tx1"/>
                </a:solidFill>
                <a:latin typeface="Roboto"/>
                <a:ea typeface="Roboto"/>
              </a:rPr>
              <a:t>Communication  </a:t>
            </a:r>
          </a:p>
          <a:p>
            <a:pPr marL="285750" indent="-285750"/>
            <a:r>
              <a:rPr lang="en-US" sz="4200" dirty="0">
                <a:solidFill>
                  <a:schemeClr val="tx1"/>
                </a:solidFill>
                <a:latin typeface="Roboto"/>
                <a:ea typeface="Roboto"/>
              </a:rPr>
              <a:t>Humanities</a:t>
            </a:r>
          </a:p>
          <a:p>
            <a:pPr marL="285750" indent="-285750"/>
            <a:r>
              <a:rPr lang="en-US" sz="4200" dirty="0">
                <a:solidFill>
                  <a:schemeClr val="tx1"/>
                </a:solidFill>
                <a:latin typeface="Roboto"/>
                <a:ea typeface="Roboto"/>
              </a:rPr>
              <a:t>Mathematics</a:t>
            </a:r>
          </a:p>
          <a:p>
            <a:pPr marL="285750" indent="-285750"/>
            <a:r>
              <a:rPr lang="en-US" sz="4200" dirty="0">
                <a:solidFill>
                  <a:schemeClr val="tx1"/>
                </a:solidFill>
                <a:latin typeface="Roboto"/>
                <a:ea typeface="Roboto"/>
              </a:rPr>
              <a:t>Social Science</a:t>
            </a:r>
          </a:p>
          <a:p>
            <a:pPr marL="285750" indent="-285750"/>
            <a:r>
              <a:rPr lang="en-US" sz="4200" dirty="0">
                <a:solidFill>
                  <a:schemeClr val="tx1"/>
                </a:solidFill>
                <a:latin typeface="Roboto"/>
                <a:ea typeface="Roboto"/>
              </a:rPr>
              <a:t>Natural Science</a:t>
            </a:r>
          </a:p>
          <a:p>
            <a:pPr marL="285750" indent="-285750"/>
            <a:r>
              <a:rPr lang="en-US" sz="4200" dirty="0">
                <a:solidFill>
                  <a:schemeClr val="tx1"/>
                </a:solidFill>
                <a:latin typeface="Roboto"/>
                <a:ea typeface="Roboto"/>
              </a:rPr>
              <a:t>Arts</a:t>
            </a:r>
          </a:p>
          <a:p>
            <a:pPr marL="0" indent="0">
              <a:buNone/>
            </a:pPr>
            <a:endParaRPr lang="en-US" sz="2900" dirty="0">
              <a:solidFill>
                <a:schemeClr val="tx1"/>
              </a:solidFill>
              <a:highlight>
                <a:srgbClr val="FF00FF"/>
              </a:highlight>
              <a:latin typeface="Roboto"/>
              <a:ea typeface="Roboto"/>
            </a:endParaRPr>
          </a:p>
          <a:p>
            <a:endParaRPr lang="en-US" sz="29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600" dirty="0">
              <a:solidFill>
                <a:schemeClr val="tx1"/>
              </a:solidFill>
              <a:latin typeface="Roboto"/>
              <a:ea typeface="Roboto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4F35A-88B3-AF04-35F8-227DE95E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8" y="386255"/>
            <a:ext cx="4271724" cy="1300655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UCC Courses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037577-618E-14E7-DDF2-64C0ED0659F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609840" y="876693"/>
            <a:ext cx="4155570" cy="53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A7F57-40B5-7ED0-C6C7-C279DA01A3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1134" y="1075764"/>
            <a:ext cx="5291126" cy="511884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EFEF03-AE76-579C-B43A-92F488E1256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143551" y="543221"/>
            <a:ext cx="6201394" cy="53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53F49-0C27-8440-A844-DE6B24AA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713" y="1197358"/>
            <a:ext cx="5612287" cy="5136022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Impact" panose="020B0806030902050204" pitchFamily="34" charset="0"/>
                <a:ea typeface="Roboto"/>
                <a:cs typeface="Roboto"/>
                <a:sym typeface="Roboto"/>
              </a:rPr>
              <a:t>Step 1:  Start Application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Impact" panose="020B0806030902050204" pitchFamily="34" charset="0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Students – Apply Online  </a:t>
            </a:r>
          </a:p>
          <a:p>
            <a:pPr marL="457200" lvl="0" indent="-349250">
              <a:spcBef>
                <a:spcPts val="0"/>
              </a:spcBef>
              <a:buClr>
                <a:schemeClr val="lt1"/>
              </a:buClr>
              <a:buSzPts val="1900"/>
              <a:buFont typeface="Roboto"/>
              <a:buChar char="●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Returning Students - (only if not enrolled for 3 or more consecutive semesters) </a:t>
            </a: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Impact" panose="020B0806030902050204" pitchFamily="34" charset="0"/>
                <a:ea typeface="Roboto"/>
                <a:cs typeface="Roboto"/>
                <a:sym typeface="Roboto"/>
              </a:rPr>
              <a:t>Step 2:  Complete Required Forms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Impact" panose="020B0806030902050204" pitchFamily="34" charset="0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Dual Enrollment Authorization Form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Immunization Form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Impact" panose="020B0806030902050204" pitchFamily="34" charset="0"/>
                <a:ea typeface="Roboto"/>
                <a:cs typeface="Roboto"/>
                <a:sym typeface="Roboto"/>
              </a:rPr>
              <a:t>Step 3:  Submit Forms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Impact" panose="020B0806030902050204" pitchFamily="34" charset="0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 Authorization Form – submit form to DE Coordinator/ School Counselor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Immunization Documentation Form –email form </a:t>
            </a:r>
            <a:r>
              <a:rPr lang="en-US" sz="2000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immune@fiu.edu</a:t>
            </a:r>
            <a:endParaRPr lang="en-US" sz="2000" dirty="0">
              <a:latin typeface="Roboto"/>
              <a:ea typeface="Roboto"/>
              <a:cs typeface="Roboto"/>
              <a:sym typeface="Roboto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12AE79-FFCE-8446-93DE-E2C8FEE3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74" y="253721"/>
            <a:ext cx="6050422" cy="943637"/>
          </a:xfrm>
        </p:spPr>
        <p:txBody>
          <a:bodyPr>
            <a:normAutofit/>
          </a:bodyPr>
          <a:lstStyle/>
          <a:p>
            <a:pPr algn="ctr"/>
            <a:r>
              <a:rPr lang="en" dirty="0">
                <a:latin typeface="Impact" panose="020B0806030902050204" pitchFamily="34" charset="0"/>
              </a:rPr>
              <a:t>3 Easy Steps - Students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5" name="Google Shape;209;p31">
            <a:extLst>
              <a:ext uri="{FF2B5EF4-FFF2-40B4-BE49-F238E27FC236}">
                <a16:creationId xmlns:a16="http://schemas.microsoft.com/office/drawing/2014/main" id="{CC4B942C-FE04-486D-BF7F-9F42C086B22C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3">
            <a:alphaModFix/>
          </a:blip>
          <a:srcRect l="27195" r="27195"/>
          <a:stretch>
            <a:fillRect/>
          </a:stretch>
        </p:blipFill>
        <p:spPr>
          <a:xfrm>
            <a:off x="7364269" y="1366980"/>
            <a:ext cx="4042642" cy="446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3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53F49-0C27-8440-A844-DE6B24AA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" y="1107672"/>
            <a:ext cx="6416203" cy="5139141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Impact" panose="020B0806030902050204" pitchFamily="34" charset="0"/>
                <a:ea typeface="Roboto Black" panose="02000000000000000000" pitchFamily="2" charset="0"/>
                <a:cs typeface="Roboto"/>
                <a:sym typeface="Roboto"/>
              </a:rPr>
              <a:t>Step 1:  </a:t>
            </a:r>
            <a:r>
              <a:rPr lang="en-US" sz="280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"/>
                <a:sym typeface="Roboto"/>
              </a:rPr>
              <a:t>Verify Eligibility Criteria</a:t>
            </a: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</a:pPr>
            <a:endParaRPr lang="en-US" sz="240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Impact" panose="020B0806030902050204" pitchFamily="34" charset="0"/>
                <a:ea typeface="Roboto Black" panose="02000000000000000000" pitchFamily="2" charset="0"/>
                <a:cs typeface="Roboto"/>
                <a:sym typeface="Roboto"/>
              </a:rPr>
              <a:t>Step 2:  </a:t>
            </a:r>
            <a:r>
              <a:rPr lang="en-US" sz="280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Roboto"/>
              </a:rPr>
              <a:t>Review and Approve courses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Impact" panose="020B0806030902050204" pitchFamily="34" charset="0"/>
                <a:ea typeface="Roboto Black" panose="02000000000000000000" pitchFamily="2" charset="0"/>
                <a:cs typeface="Roboto"/>
                <a:sym typeface="Roboto"/>
              </a:rPr>
              <a:t>Step 3:  </a:t>
            </a:r>
            <a:r>
              <a:rPr lang="en-US" sz="280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Roboto"/>
              </a:rPr>
              <a:t>Upload DE Authorization Form 	   to DE SharePoint </a:t>
            </a:r>
          </a:p>
          <a:p>
            <a:endParaRPr lang="en-US" dirty="0"/>
          </a:p>
          <a:p>
            <a:pPr algn="just"/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Students </a:t>
            </a: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cannot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register for classes until documents have been uploaded to SharePoint and registration window opens.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12AE79-FFCE-8446-93DE-E2C8FEE3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73" y="13492"/>
            <a:ext cx="8161233" cy="943637"/>
          </a:xfrm>
        </p:spPr>
        <p:txBody>
          <a:bodyPr>
            <a:normAutofit/>
          </a:bodyPr>
          <a:lstStyle/>
          <a:p>
            <a:r>
              <a:rPr lang="en" dirty="0">
                <a:latin typeface="Impact" panose="020B0806030902050204" pitchFamily="34" charset="0"/>
              </a:rPr>
              <a:t>3 Easy Steps – DE Coordinator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7" name="Google Shape;137;p20" descr="Academic Counseling Center - Academic Counseling Center - The ...">
            <a:extLst>
              <a:ext uri="{FF2B5EF4-FFF2-40B4-BE49-F238E27FC236}">
                <a16:creationId xmlns:a16="http://schemas.microsoft.com/office/drawing/2014/main" id="{E270D31D-CDFC-43C8-B0B3-56B009408560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2">
            <a:alphaModFix/>
          </a:blip>
          <a:srcRect l="24339" r="24339"/>
          <a:stretch>
            <a:fillRect/>
          </a:stretch>
        </p:blipFill>
        <p:spPr>
          <a:xfrm>
            <a:off x="6613236" y="1099127"/>
            <a:ext cx="5089814" cy="514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66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E8987-A7A3-AB43-83E3-69B4DA1435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555362" y="2346739"/>
            <a:ext cx="7078684" cy="2054686"/>
          </a:xfrm>
        </p:spPr>
        <p:txBody>
          <a:bodyPr>
            <a:normAutofit/>
          </a:bodyPr>
          <a:lstStyle/>
          <a:p>
            <a:r>
              <a:rPr lang="en" sz="4000" dirty="0">
                <a:latin typeface="Impact" panose="020B0806030902050204" pitchFamily="34" charset="0"/>
                <a:ea typeface="+mj-ea"/>
              </a:rPr>
              <a:t>Dual Enrollment SharePoint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Authorization Forms must be uploaded to school folder on DE SharePoint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Upload forms individually for each student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697475-C1FA-0A42-A20F-A55CB65056D0}"/>
              </a:ext>
            </a:extLst>
          </p:cNvPr>
          <p:cNvGrpSpPr/>
          <p:nvPr/>
        </p:nvGrpSpPr>
        <p:grpSpPr>
          <a:xfrm>
            <a:off x="2555362" y="2291874"/>
            <a:ext cx="487681" cy="2279905"/>
            <a:chOff x="1975104" y="2011680"/>
            <a:chExt cx="487681" cy="2779777"/>
          </a:xfrm>
          <a:solidFill>
            <a:srgbClr val="DA2D8A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C95918-F9EA-734C-A3CA-3EED2DEA5BE9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62CE75-4C28-B24E-A18E-8F10AD398826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C0589F-60FA-9F49-8D1A-E0636F364F55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92EDF3-57AF-D048-9AE5-198E10B7130F}"/>
              </a:ext>
            </a:extLst>
          </p:cNvPr>
          <p:cNvGrpSpPr/>
          <p:nvPr/>
        </p:nvGrpSpPr>
        <p:grpSpPr>
          <a:xfrm rot="10800000">
            <a:off x="9148955" y="2291874"/>
            <a:ext cx="487681" cy="2279905"/>
            <a:chOff x="1975104" y="2011680"/>
            <a:chExt cx="487681" cy="2779777"/>
          </a:xfrm>
          <a:solidFill>
            <a:srgbClr val="DA2D8A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CD82BF-E72D-0E40-A490-D10D6738D50B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68829E-FD96-F845-964C-3294F956382F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CD7683-2226-AF48-B706-361E8F2C9EE2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49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7B9F-A13C-6D42-BCD2-BDCD47CA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79" y="824668"/>
            <a:ext cx="9853331" cy="562740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br>
              <a:rPr lang="en-US" sz="3600" dirty="0">
                <a:solidFill>
                  <a:srgbClr val="CCCCCC"/>
                </a:solidFill>
                <a:latin typeface="Impact" panose="020B0806030902050204" pitchFamily="34" charset="0"/>
                <a:ea typeface="Roboto"/>
                <a:cs typeface="Roboto"/>
                <a:sym typeface="Roboto"/>
              </a:rPr>
            </a:br>
            <a:r>
              <a:rPr lang="en-US" sz="3200" dirty="0">
                <a:latin typeface="Impact" panose="020B0806030902050204" pitchFamily="34" charset="0"/>
                <a:ea typeface="Roboto"/>
                <a:cs typeface="Roboto"/>
                <a:sym typeface="Roboto"/>
              </a:rPr>
              <a:t>First-time user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-US" sz="3200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Request access by emailing dualenro</a:t>
            </a:r>
            <a:r>
              <a:rPr lang="en-US" sz="2800" u="sng" dirty="0"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@fiu.edu</a:t>
            </a:r>
            <a:br>
              <a:rPr lang="en-US" sz="36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36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600" dirty="0">
                <a:latin typeface="Impact" panose="020B0806030902050204" pitchFamily="34" charset="0"/>
                <a:ea typeface="Roboto"/>
                <a:cs typeface="Roboto"/>
                <a:sym typeface="Roboto"/>
              </a:rPr>
              <a:t>Previous user</a:t>
            </a:r>
            <a:r>
              <a:rPr lang="en-US" sz="3600" dirty="0"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-US" sz="36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Receive email notification to re-activate for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Spring 2023 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November 4</a:t>
            </a:r>
            <a:r>
              <a:rPr lang="en-US" sz="28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th,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  <a:ea typeface="Roboto"/>
                <a:sym typeface="Roboto"/>
              </a:rPr>
              <a:t>2023</a:t>
            </a:r>
            <a:br>
              <a:rPr lang="en-US" sz="28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28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28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36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Access is granted to a single school appointee</a:t>
            </a:r>
            <a:br>
              <a:rPr lang="en-US" sz="2000" dirty="0">
                <a:latin typeface="Roboto"/>
                <a:ea typeface="Roboto"/>
                <a:cs typeface="Roboto"/>
                <a:sym typeface="Roboto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53F49-0C27-8440-A844-DE6B24AA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374" y="1076482"/>
            <a:ext cx="6443529" cy="4985360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Impact" panose="020B0806030902050204" pitchFamily="34" charset="0"/>
                <a:ea typeface="+mj-ea"/>
                <a:sym typeface="Roboto"/>
              </a:rPr>
              <a:t>Step 1:</a:t>
            </a: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Start Application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Students </a:t>
            </a: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Apply Online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Returning Students </a:t>
            </a: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(only if not enrolled for 3 or more consecutive semesters)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Impact" panose="020B0806030902050204" pitchFamily="34" charset="0"/>
                <a:ea typeface="+mj-ea"/>
                <a:sym typeface="Roboto"/>
              </a:rPr>
              <a:t>Step 2:</a:t>
            </a: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Request Interview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Email Required Documents to </a:t>
            </a:r>
            <a:r>
              <a:rPr lang="en-US" sz="20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dualenro@fiu.edu</a:t>
            </a: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❖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Official HS Academic Transcript</a:t>
            </a: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❖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 or ACT Test scores</a:t>
            </a: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❖"/>
            </a:pP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Recommendation Letter from School Counselor and/or Principal</a:t>
            </a:r>
            <a:endParaRPr lang="en-US" sz="2000" dirty="0">
              <a:latin typeface="Roboto"/>
              <a:ea typeface="Roboto"/>
              <a:cs typeface="Roboto"/>
              <a:sym typeface="Roboto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12AE79-FFCE-8446-93DE-E2C8FEE3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74" y="13492"/>
            <a:ext cx="7161376" cy="943637"/>
          </a:xfrm>
        </p:spPr>
        <p:txBody>
          <a:bodyPr>
            <a:normAutofit/>
          </a:bodyPr>
          <a:lstStyle/>
          <a:p>
            <a:r>
              <a:rPr lang="en" sz="3200" dirty="0">
                <a:latin typeface="Impact" panose="020B0806030902050204" pitchFamily="34" charset="0"/>
              </a:rPr>
              <a:t>Full-Time DE Early Admission 2023-24</a:t>
            </a:r>
            <a:endParaRPr lang="en-US" sz="3200" dirty="0">
              <a:latin typeface="Impact" panose="020B080603090205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40A21A-C987-4CD6-8284-A4C2F05C2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03" y="1504084"/>
            <a:ext cx="5310909" cy="35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925572-827E-DE41-BE67-9BF550D3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982444"/>
            <a:ext cx="6586489" cy="13683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  </a:t>
            </a:r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Acceptance Letters</a:t>
            </a:r>
            <a:b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April 24, 2023</a:t>
            </a:r>
            <a:br>
              <a:rPr lang="en-US" sz="2700" dirty="0">
                <a:solidFill>
                  <a:schemeClr val="bg1"/>
                </a:solidFill>
                <a:latin typeface="+mj-lt"/>
                <a:cs typeface="+mj-cs"/>
              </a:rPr>
            </a:br>
            <a:endParaRPr lang="en-US" sz="27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2E8CD-E0AF-9447-BB74-F103766573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1916" y="2586526"/>
            <a:ext cx="5558378" cy="3018115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Once admitted, student will receive instructions regarding: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Submission of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sym typeface="Roboto"/>
              </a:rPr>
              <a:t>DE Authorization Form</a:t>
            </a:r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Managing Course Selection </a:t>
            </a:r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Orientation</a:t>
            </a:r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Registering for Course</a:t>
            </a:r>
          </a:p>
          <a:p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Google Shape;158;p23">
            <a:extLst>
              <a:ext uri="{FF2B5EF4-FFF2-40B4-BE49-F238E27FC236}">
                <a16:creationId xmlns:a16="http://schemas.microsoft.com/office/drawing/2014/main" id="{56F8BA0A-CF01-43CF-A6AE-2CB72D299C8C}"/>
              </a:ext>
            </a:extLst>
          </p:cNvPr>
          <p:cNvPicPr preferRelativeResize="0">
            <a:picLocks noGrp="1"/>
          </p:cNvPicPr>
          <p:nvPr>
            <p:ph sz="quarter" idx="12"/>
          </p:nvPr>
        </p:nvPicPr>
        <p:blipFill rotWithShape="1">
          <a:blip r:embed="rId2"/>
          <a:srcRect r="-1" b="104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8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85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A0C5E-FC3C-4D13-B47F-BFE8A2AFA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9" y="422462"/>
            <a:ext cx="10020468" cy="60130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25592-F4A1-4EEE-8697-FB26A9FD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96" y="1961048"/>
            <a:ext cx="11160807" cy="2142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outdoor, building, person, road&#10;&#10;Description automatically generated">
            <a:extLst>
              <a:ext uri="{FF2B5EF4-FFF2-40B4-BE49-F238E27FC236}">
                <a16:creationId xmlns:a16="http://schemas.microsoft.com/office/drawing/2014/main" id="{BD7FD011-2299-1D4A-9C97-845A9827E6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9891" y="2087418"/>
            <a:ext cx="5802626" cy="3818026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051B9A-0F07-4C47-9F87-2E1F48D759EF}"/>
              </a:ext>
            </a:extLst>
          </p:cNvPr>
          <p:cNvSpPr txBox="1">
            <a:spLocks/>
          </p:cNvSpPr>
          <p:nvPr/>
        </p:nvSpPr>
        <p:spPr>
          <a:xfrm>
            <a:off x="152183" y="129309"/>
            <a:ext cx="6017708" cy="6594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Impact" panose="020B0806030902050204" pitchFamily="34" charset="0"/>
              <a:ea typeface="+mj-ea"/>
              <a:sym typeface="Robot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Impact" panose="020B0806030902050204" pitchFamily="34" charset="0"/>
                <a:ea typeface="+mj-ea"/>
                <a:sym typeface="Roboto"/>
              </a:rPr>
              <a:t>Facilitator: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 M. Jimenez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Impact" panose="020B0806030902050204" pitchFamily="34" charset="0"/>
                <a:ea typeface="+mj-ea"/>
                <a:sym typeface="Roboto"/>
              </a:rPr>
              <a:t>Panelist: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23850">
              <a:buClr>
                <a:schemeClr val="lt1"/>
              </a:buClr>
              <a:buSzPts val="1500"/>
              <a:buFont typeface="Roboto"/>
              <a:buChar char="❖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Silvia Quinones-Silva, MMC</a:t>
            </a:r>
          </a:p>
          <a:p>
            <a:pPr marL="457200" indent="-323850">
              <a:buClr>
                <a:schemeClr val="lt1"/>
              </a:buClr>
              <a:buSzPts val="1500"/>
              <a:buFont typeface="Roboto"/>
              <a:buChar char="❖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Sherilyn Lukas, MMC</a:t>
            </a:r>
          </a:p>
          <a:p>
            <a:pPr marL="457200" indent="-323850">
              <a:buClr>
                <a:schemeClr val="lt1"/>
              </a:buClr>
              <a:buSzPts val="1500"/>
              <a:buFont typeface="Roboto"/>
              <a:buChar char="❖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Danay Barata, MMC</a:t>
            </a:r>
          </a:p>
          <a:p>
            <a:pPr marL="457200" indent="-323850">
              <a:buClr>
                <a:schemeClr val="lt1"/>
              </a:buClr>
              <a:buSzPts val="1500"/>
              <a:buFont typeface="Roboto"/>
              <a:buChar char="❖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Emma Sanchez, BBC</a:t>
            </a:r>
          </a:p>
          <a:p>
            <a:pPr marL="457200" indent="-323850">
              <a:buClr>
                <a:schemeClr val="lt1"/>
              </a:buClr>
              <a:buSzPts val="1500"/>
              <a:buFont typeface="Roboto"/>
              <a:buChar char="❖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Sonia Williams, BBC</a:t>
            </a:r>
          </a:p>
          <a:p>
            <a:pPr marL="457200" indent="-323850">
              <a:buClr>
                <a:schemeClr val="lt1"/>
              </a:buClr>
              <a:buSzPts val="1500"/>
              <a:buFont typeface="Roboto"/>
              <a:buChar char="❖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Giovanna Telle, BBC</a:t>
            </a:r>
          </a:p>
          <a:p>
            <a:pPr marL="457200" indent="-323850">
              <a:buClr>
                <a:schemeClr val="lt1"/>
              </a:buClr>
              <a:buSzPts val="1500"/>
              <a:buFont typeface="Roboto"/>
              <a:buChar char="❖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Valerie Morgan, Director</a:t>
            </a:r>
          </a:p>
        </p:txBody>
      </p:sp>
    </p:spTree>
    <p:extLst>
      <p:ext uri="{BB962C8B-B14F-4D97-AF65-F5344CB8AC3E}">
        <p14:creationId xmlns:p14="http://schemas.microsoft.com/office/powerpoint/2010/main" val="26822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B2A965-8C36-40B2-98D3-46D940871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59" y="691967"/>
            <a:ext cx="10840682" cy="54740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505200" y="134467"/>
            <a:ext cx="5393600" cy="647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endParaRPr dirty="0"/>
          </a:p>
          <a:p>
            <a:pPr marL="0" indent="0"/>
            <a:endParaRPr dirty="0"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2"/>
          </p:nvPr>
        </p:nvSpPr>
        <p:spPr>
          <a:xfrm>
            <a:off x="6109138" y="0"/>
            <a:ext cx="6096000" cy="6858000"/>
          </a:xfrm>
          <a:prstGeom prst="rect">
            <a:avLst/>
          </a:prstGeom>
          <a:solidFill>
            <a:srgbClr val="0F2345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1600"/>
              </a:spcBef>
              <a:buNone/>
            </a:pPr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</a:rPr>
              <a:t>Early Admission 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  <a:ea typeface="+mj-ea"/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</a:rPr>
              <a:t>DE Authorization Form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  <a:ea typeface="+mj-ea"/>
              <a:sym typeface="Arial"/>
            </a:endParaRPr>
          </a:p>
          <a:p>
            <a:pPr marL="0" indent="0">
              <a:spcBef>
                <a:spcPts val="1600"/>
              </a:spcBef>
              <a:buNone/>
            </a:pPr>
            <a:endParaRPr lang="en" sz="2400" dirty="0"/>
          </a:p>
          <a:p>
            <a:pPr marL="0" indent="0">
              <a:spcBef>
                <a:spcPts val="1600"/>
              </a:spcBef>
              <a:buNone/>
            </a:pPr>
            <a:r>
              <a:rPr lang="en" sz="2400" dirty="0"/>
              <a:t>Form will be emailed to student if admittted.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signing this form, School Counselor and </a:t>
            </a:r>
            <a:r>
              <a:rPr lang="en" sz="24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 </a:t>
            </a:r>
            <a:r>
              <a:rPr lang="e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(or Parent/Legal Guardian for Home Education Student) confirm courses listed above are advised and acceptable towards high school graduation.</a:t>
            </a:r>
            <a:endParaRPr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buNone/>
            </a:pP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spcAft>
                <a:spcPts val="1600"/>
              </a:spcAft>
              <a:buNone/>
            </a:pPr>
            <a:r>
              <a:rPr lang="en" sz="13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endParaRPr dirty="0"/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00" y="354119"/>
            <a:ext cx="5045466" cy="614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B0EA-5CD2-C1ED-9B40-109E0EB28D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30766" y="1245476"/>
            <a:ext cx="5644055" cy="388766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place order through their FIU student portal after registration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are redirected to the Barnes &amp; Noble course materials page to place order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Instructional Materials will be available for Pick up at the FIU Bookstore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 books (e-books) access codes will be emailed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48CB5-E16A-2325-DAAD-13E881CE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34" y="346841"/>
            <a:ext cx="4516821" cy="1450428"/>
          </a:xfrm>
        </p:spPr>
        <p:txBody>
          <a:bodyPr/>
          <a:lstStyle/>
          <a:p>
            <a:pPr>
              <a:spcBef>
                <a:spcPts val="1600"/>
              </a:spcBef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Instructional </a:t>
            </a:r>
            <a:b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Materials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2737F4-EE63-AA44-CA9B-E3A32611B5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4513" y="2728746"/>
            <a:ext cx="3803650" cy="15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8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096000" y="91833"/>
            <a:ext cx="6096000" cy="17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DE On-FIU Campus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 Spring 2023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66" y="289983"/>
            <a:ext cx="5717627" cy="5872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491B48-C1EC-C2D7-F2D0-816BBC3F1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833" y="2723485"/>
            <a:ext cx="2808551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3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78016" y="-2158"/>
            <a:ext cx="11813984" cy="17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solidFill>
                  <a:schemeClr val="bg1"/>
                </a:solidFill>
                <a:latin typeface="Impact" panose="020B0806030902050204" pitchFamily="34" charset="0"/>
              </a:rPr>
              <a:t>DE On-FIU Campus</a:t>
            </a:r>
            <a:br>
              <a:rPr lang="en" sz="4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" sz="4000" dirty="0">
                <a:solidFill>
                  <a:schemeClr val="bg1"/>
                </a:solidFill>
                <a:latin typeface="Impact" panose="020B0806030902050204" pitchFamily="34" charset="0"/>
              </a:rPr>
              <a:t>Early Admission 2023-24 </a:t>
            </a:r>
            <a:endParaRPr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36" y="1907627"/>
            <a:ext cx="6897771" cy="3941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1FF3B6-FB2A-2A2B-C6D9-1E770353C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715" y="2496377"/>
            <a:ext cx="2808553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64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079876" y="924812"/>
            <a:ext cx="8023634" cy="7474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Impact" panose="020B0806030902050204" pitchFamily="34" charset="0"/>
              </a:rPr>
              <a:t>FAQs</a:t>
            </a:r>
            <a:endParaRPr sz="4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97163" y="2077195"/>
            <a:ext cx="11351491" cy="456276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Q1.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are the common placement tests that are accepted by FIU for determining college readiness?</a:t>
            </a:r>
          </a:p>
          <a:p>
            <a:pPr marL="0" indent="0">
              <a:buNone/>
            </a:pPr>
            <a:r>
              <a:rPr lang="en-US" sz="2000" dirty="0"/>
              <a:t>	PERT/ACCUPLACER/SAT/ACT and PSAT</a:t>
            </a: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Q2.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common placement tests are offered at FIU? How can you test?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PERT, Testing request form is available on DE Website under “Things You Should Know”</a:t>
            </a: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Q3. 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is the recommended course level and number of courses per semester for dual enrollment students?</a:t>
            </a:r>
          </a:p>
          <a:p>
            <a:pPr marL="0" indent="0">
              <a:buNone/>
            </a:pPr>
            <a:r>
              <a:rPr lang="en-US" sz="2000" dirty="0"/>
              <a:t>	Recommended course level is 1000 and 2000 level courses and 2 courses per semester</a:t>
            </a: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Q4.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Can students select an Online course?</a:t>
            </a:r>
          </a:p>
          <a:p>
            <a:pPr marL="0" indent="0">
              <a:buNone/>
            </a:pPr>
            <a:r>
              <a:rPr lang="en-US" sz="2000" dirty="0"/>
              <a:t>	Yes, students may select courses offered In-Person, Online, or Hybrid</a:t>
            </a:r>
          </a:p>
        </p:txBody>
      </p:sp>
    </p:spTree>
    <p:extLst>
      <p:ext uri="{BB962C8B-B14F-4D97-AF65-F5344CB8AC3E}">
        <p14:creationId xmlns:p14="http://schemas.microsoft.com/office/powerpoint/2010/main" val="16534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824748" y="924812"/>
            <a:ext cx="8278762" cy="7474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  <a:latin typeface="Impact" panose="020B0806030902050204" pitchFamily="34" charset="0"/>
              </a:rPr>
              <a:t>FAQs</a:t>
            </a:r>
            <a:endParaRPr sz="4000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32509" y="2013528"/>
            <a:ext cx="11203709" cy="3870037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Q5.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are “</a:t>
            </a:r>
            <a:r>
              <a:rPr lang="en-US" sz="20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After Applying…What’s Next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” emails?</a:t>
            </a:r>
          </a:p>
          <a:p>
            <a:pPr marL="0" indent="0">
              <a:buNone/>
            </a:pPr>
            <a:r>
              <a:rPr lang="en-US" sz="2000" dirty="0"/>
              <a:t>	A serious of communications sent to students from the DE Office providing them with 	status of their application and reminding them of 	important dates and deadlines.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Q6.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happens if a student registers for a course not listed and approved on the DE Authorization Form?</a:t>
            </a:r>
          </a:p>
          <a:p>
            <a:pPr marL="0" indent="0">
              <a:buNone/>
            </a:pPr>
            <a:r>
              <a:rPr lang="en-US" sz="2000" dirty="0"/>
              <a:t>	DE Office will email DE Coordinator/Guidance Counselor to request approval of course 	that the student selected.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Q7.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will the school know that students enrolled?</a:t>
            </a:r>
          </a:p>
          <a:p>
            <a:pPr marL="0" indent="0">
              <a:buNone/>
            </a:pPr>
            <a:r>
              <a:rPr lang="en-US" sz="2000" dirty="0"/>
              <a:t>	Enrollment notification will be sent to the schools after the semester Drop date.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5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824748" y="924812"/>
            <a:ext cx="8278762" cy="7474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  <a:latin typeface="Impact" panose="020B0806030902050204" pitchFamily="34" charset="0"/>
              </a:rPr>
              <a:t>FAQs</a:t>
            </a:r>
            <a:endParaRPr sz="4000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5491" y="1938649"/>
            <a:ext cx="11203709" cy="3990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	</a:t>
            </a: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Q8.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are grades provided to the schools? </a:t>
            </a:r>
          </a:p>
          <a:p>
            <a:pPr marL="0" indent="0">
              <a:buNone/>
            </a:pPr>
            <a:r>
              <a:rPr lang="en-US" sz="2000" dirty="0"/>
              <a:t>	DE Coordinator/School Counselor will be able to access grades through the 			Dual Enrollment Extranet Sharepoint site.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Q9.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can students get their FIU transcript?</a:t>
            </a:r>
          </a:p>
          <a:p>
            <a:pPr marL="0" indent="0">
              <a:buNone/>
            </a:pPr>
            <a:r>
              <a:rPr lang="en-US" sz="2000" dirty="0"/>
              <a:t>	Students can request transcripts by visiting onestop.fiu.edu and searching “Transcripts”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</a:rPr>
              <a:t>Q10.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can DE Coordinator/School Counselor access “Credit By Exam” tables?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dirty="0"/>
              <a:t>By visiting </a:t>
            </a:r>
            <a:r>
              <a:rPr lang="en-US" b="1" dirty="0"/>
              <a:t>dualenrollment.fiu.edu </a:t>
            </a:r>
            <a:r>
              <a:rPr lang="en-US" dirty="0"/>
              <a:t>Student Resources page under “</a:t>
            </a:r>
            <a:r>
              <a:rPr lang="en-US" b="1" dirty="0"/>
              <a:t>Credit by Exam Tables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666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6A551E9-7376-EE46-B5BD-0962DF3369DF}"/>
              </a:ext>
            </a:extLst>
          </p:cNvPr>
          <p:cNvSpPr/>
          <p:nvPr/>
        </p:nvSpPr>
        <p:spPr>
          <a:xfrm>
            <a:off x="3730028" y="873125"/>
            <a:ext cx="7973021" cy="5531530"/>
          </a:xfrm>
          <a:custGeom>
            <a:avLst/>
            <a:gdLst>
              <a:gd name="connsiteX0" fmla="*/ 2881127 w 8079287"/>
              <a:gd name="connsiteY0" fmla="*/ 0 h 5361139"/>
              <a:gd name="connsiteX1" fmla="*/ 8079287 w 8079287"/>
              <a:gd name="connsiteY1" fmla="*/ 0 h 5361139"/>
              <a:gd name="connsiteX2" fmla="*/ 8079287 w 8079287"/>
              <a:gd name="connsiteY2" fmla="*/ 5361139 h 5361139"/>
              <a:gd name="connsiteX3" fmla="*/ 0 w 8079287"/>
              <a:gd name="connsiteY3" fmla="*/ 5361139 h 5361139"/>
              <a:gd name="connsiteX4" fmla="*/ 0 w 8079287"/>
              <a:gd name="connsiteY4" fmla="*/ 2223440 h 5361139"/>
              <a:gd name="connsiteX5" fmla="*/ 2881127 w 8079287"/>
              <a:gd name="connsiteY5" fmla="*/ 2223440 h 5361139"/>
              <a:gd name="connsiteX6" fmla="*/ 2881127 w 8079287"/>
              <a:gd name="connsiteY6" fmla="*/ 0 h 536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287" h="5361139">
                <a:moveTo>
                  <a:pt x="2881127" y="0"/>
                </a:moveTo>
                <a:lnTo>
                  <a:pt x="8079287" y="0"/>
                </a:lnTo>
                <a:lnTo>
                  <a:pt x="8079287" y="5361139"/>
                </a:lnTo>
                <a:lnTo>
                  <a:pt x="0" y="5361139"/>
                </a:lnTo>
                <a:lnTo>
                  <a:pt x="0" y="2223440"/>
                </a:lnTo>
                <a:lnTo>
                  <a:pt x="2881127" y="2223440"/>
                </a:lnTo>
                <a:lnTo>
                  <a:pt x="2881127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       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CFEC48A-7630-6F46-BCB1-192518C89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641" y="1981219"/>
            <a:ext cx="5989064" cy="925756"/>
          </a:xfrm>
        </p:spPr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https://dualenrollment.fiu.edu/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6EC1B500-D45E-DD47-B15A-B2188A56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56" y="118660"/>
            <a:ext cx="8475889" cy="1508930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FF"/>
                </a:solidFill>
                <a:latin typeface="Impact" panose="020B0806030902050204" pitchFamily="34" charset="0"/>
                <a:ea typeface="Roboto"/>
                <a:cs typeface="Roboto"/>
                <a:sym typeface="Roboto"/>
              </a:rPr>
              <a:t>DE</a:t>
            </a:r>
            <a:r>
              <a:rPr lang="en-US" sz="4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stination FIU </a:t>
            </a:r>
            <a:br>
              <a:rPr lang="en-US" sz="4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Navigate DE Website</a:t>
            </a:r>
          </a:p>
        </p:txBody>
      </p:sp>
    </p:spTree>
    <p:extLst>
      <p:ext uri="{BB962C8B-B14F-4D97-AF65-F5344CB8AC3E}">
        <p14:creationId xmlns:p14="http://schemas.microsoft.com/office/powerpoint/2010/main" val="25676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6A551E9-7376-EE46-B5BD-0962DF3369DF}"/>
              </a:ext>
            </a:extLst>
          </p:cNvPr>
          <p:cNvSpPr/>
          <p:nvPr/>
        </p:nvSpPr>
        <p:spPr>
          <a:xfrm>
            <a:off x="3712780" y="873125"/>
            <a:ext cx="7990270" cy="5531530"/>
          </a:xfrm>
          <a:custGeom>
            <a:avLst/>
            <a:gdLst>
              <a:gd name="connsiteX0" fmla="*/ 2881127 w 8079287"/>
              <a:gd name="connsiteY0" fmla="*/ 0 h 5361139"/>
              <a:gd name="connsiteX1" fmla="*/ 8079287 w 8079287"/>
              <a:gd name="connsiteY1" fmla="*/ 0 h 5361139"/>
              <a:gd name="connsiteX2" fmla="*/ 8079287 w 8079287"/>
              <a:gd name="connsiteY2" fmla="*/ 5361139 h 5361139"/>
              <a:gd name="connsiteX3" fmla="*/ 0 w 8079287"/>
              <a:gd name="connsiteY3" fmla="*/ 5361139 h 5361139"/>
              <a:gd name="connsiteX4" fmla="*/ 0 w 8079287"/>
              <a:gd name="connsiteY4" fmla="*/ 2223440 h 5361139"/>
              <a:gd name="connsiteX5" fmla="*/ 2881127 w 8079287"/>
              <a:gd name="connsiteY5" fmla="*/ 2223440 h 5361139"/>
              <a:gd name="connsiteX6" fmla="*/ 2881127 w 8079287"/>
              <a:gd name="connsiteY6" fmla="*/ 0 h 536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287" h="5361139">
                <a:moveTo>
                  <a:pt x="2881127" y="0"/>
                </a:moveTo>
                <a:lnTo>
                  <a:pt x="8079287" y="0"/>
                </a:lnTo>
                <a:lnTo>
                  <a:pt x="8079287" y="5361139"/>
                </a:lnTo>
                <a:lnTo>
                  <a:pt x="0" y="5361139"/>
                </a:lnTo>
                <a:lnTo>
                  <a:pt x="0" y="2223440"/>
                </a:lnTo>
                <a:lnTo>
                  <a:pt x="2881127" y="2223440"/>
                </a:lnTo>
                <a:lnTo>
                  <a:pt x="2881127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       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CFEC48A-7630-6F46-BCB1-192518C89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914" y="1092573"/>
            <a:ext cx="6681143" cy="4661682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lt1"/>
              </a:solidFill>
              <a:latin typeface="Roboto"/>
              <a:ea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</a:rPr>
              <a:t>Eligibility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</a:rPr>
              <a:t>Courses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</a:rPr>
              <a:t>Apply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</a:rPr>
              <a:t>Instructional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</a:rPr>
              <a:t>Important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</a:rPr>
              <a:t>Navigating Website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6EC1B500-D45E-DD47-B15A-B2188A56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4" y="5228"/>
            <a:ext cx="8475889" cy="108734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Impact" panose="020B0806030902050204" pitchFamily="34" charset="0"/>
                <a:ea typeface="Roboto"/>
                <a:cs typeface="Roboto"/>
                <a:sym typeface="Roboto"/>
              </a:rPr>
              <a:t>DE</a:t>
            </a:r>
            <a:r>
              <a:rPr lang="en-US" sz="3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stination FIU - What You’ll Learn </a:t>
            </a:r>
          </a:p>
        </p:txBody>
      </p:sp>
    </p:spTree>
    <p:extLst>
      <p:ext uri="{BB962C8B-B14F-4D97-AF65-F5344CB8AC3E}">
        <p14:creationId xmlns:p14="http://schemas.microsoft.com/office/powerpoint/2010/main" val="132127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984124" y="91833"/>
            <a:ext cx="5207876" cy="17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  <a:sym typeface="Roboto"/>
              </a:rPr>
              <a:t>On-FIU Campus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  <a:sym typeface="Roboto"/>
            </a:endParaRPr>
          </a:p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  <a:sym typeface="Roboto"/>
              </a:rPr>
              <a:t> Spring 2023</a:t>
            </a:r>
            <a:br>
              <a:rPr lang="en" sz="3200" dirty="0">
                <a:solidFill>
                  <a:schemeClr val="bg1"/>
                </a:solidFill>
                <a:latin typeface="Impact" panose="020B0806030902050204" pitchFamily="34" charset="0"/>
                <a:sym typeface="Roboto"/>
              </a:rPr>
            </a:br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  <a:sym typeface="Roboto"/>
              </a:rPr>
              <a:t>Early Admission 2023-24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  <a:sym typeface="Robot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59303" y="5777366"/>
            <a:ext cx="7280888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b="1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  <a:sym typeface="Roboto"/>
              </a:rPr>
              <a:t>Initial</a:t>
            </a:r>
            <a:r>
              <a:rPr lang="en" sz="2800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  <a:sym typeface="Roboto"/>
              </a:rPr>
              <a:t> &amp; </a:t>
            </a:r>
            <a:r>
              <a:rPr lang="en" sz="2800" b="1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  <a:sym typeface="Roboto"/>
              </a:rPr>
              <a:t>Continued</a:t>
            </a:r>
            <a:r>
              <a:rPr lang="en" sz="2800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  <a:sym typeface="Roboto"/>
              </a:rPr>
              <a:t> Eligibility Requirements</a:t>
            </a:r>
          </a:p>
          <a:p>
            <a:pPr algn="ctr"/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1A1F0-AEAB-47EA-B0B5-2DB2E734C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3" y="304800"/>
            <a:ext cx="7194239" cy="5201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B9818D-6492-8F35-E26D-907A345C6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945" y="2978429"/>
            <a:ext cx="2810746" cy="3239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977745" y="640067"/>
            <a:ext cx="3048000" cy="51174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Accepted  Tests &amp; Scores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37" y="476588"/>
            <a:ext cx="7411516" cy="57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7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196959" y="91833"/>
            <a:ext cx="4995041" cy="17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On-FIU Campus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 Spring 2023</a:t>
            </a:r>
            <a:b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Early Admission 2023-24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737488" y="2096813"/>
            <a:ext cx="4066115" cy="123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PERT Testing Request</a:t>
            </a:r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3BB3C-F6B4-94C4-DF67-860A0833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97" y="502196"/>
            <a:ext cx="6507545" cy="5176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7DDE4-2CE8-6617-FF4D-97F9B6BE7536}"/>
              </a:ext>
            </a:extLst>
          </p:cNvPr>
          <p:cNvSpPr txBox="1"/>
          <p:nvPr/>
        </p:nvSpPr>
        <p:spPr>
          <a:xfrm>
            <a:off x="89647" y="6072585"/>
            <a:ext cx="773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</a:rPr>
              <a:t>Visit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</a:rPr>
              <a:t>Website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STEPS</a:t>
            </a: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</a:rPr>
              <a:t> page and view “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Things You Should Know</a:t>
            </a:r>
            <a:r>
              <a:rPr lang="en-US" sz="2000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E22FB-787C-1717-7089-3736AF57F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330" y="3090254"/>
            <a:ext cx="2808553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7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0FA6F-BA3F-B05C-3B48-13748D18D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288" y="1509040"/>
            <a:ext cx="3964157" cy="5112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BE041-6CA0-36A7-EAE1-550F46252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818" y="1509039"/>
            <a:ext cx="4126741" cy="5112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29725-6E17-D737-E259-9F351459B0FC}"/>
              </a:ext>
            </a:extLst>
          </p:cNvPr>
          <p:cNvSpPr txBox="1"/>
          <p:nvPr/>
        </p:nvSpPr>
        <p:spPr>
          <a:xfrm>
            <a:off x="1213086" y="455401"/>
            <a:ext cx="6764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Testing Request Form Samples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347804" y="285104"/>
            <a:ext cx="4886335" cy="1624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On-FIU Campus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 Spring 2023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r"/>
            <a:r>
              <a:rPr lang="en" sz="3200" dirty="0">
                <a:solidFill>
                  <a:schemeClr val="bg1"/>
                </a:solidFill>
                <a:latin typeface="Impact" panose="020B0806030902050204" pitchFamily="34" charset="0"/>
              </a:rPr>
              <a:t>Early Admission 2023-24 </a:t>
            </a:r>
            <a:endParaRPr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963667" y="640067"/>
            <a:ext cx="45600" cy="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08523" y="5652534"/>
            <a:ext cx="853106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b="1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  <a:sym typeface="Roboto"/>
              </a:rPr>
              <a:t>Continued</a:t>
            </a:r>
            <a:r>
              <a:rPr lang="en" sz="2800" dirty="0">
                <a:solidFill>
                  <a:schemeClr val="lt1"/>
                </a:solidFill>
                <a:latin typeface="Roboto"/>
                <a:ea typeface="Roboto"/>
                <a:cs typeface="Arial" panose="020B0604020202020204" pitchFamily="34" charset="0"/>
                <a:sym typeface="Roboto"/>
              </a:rPr>
              <a:t> Eligibility &amp; Pre-requisites</a:t>
            </a:r>
          </a:p>
          <a:p>
            <a:pPr algn="ctr"/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302CD-99B8-4B54-ABC1-8C3BB49C7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1" y="479866"/>
            <a:ext cx="6842083" cy="4659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BE78C-95EC-1D16-0F97-661D3E658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924" y="2793659"/>
            <a:ext cx="2808553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0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A3CCC-71CF-1AD7-7A66-5AF1F98582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971531" cy="3280664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solidFill>
                  <a:schemeClr val="tx1"/>
                </a:solidFill>
                <a:latin typeface="Roboto"/>
                <a:ea typeface="Roboto"/>
              </a:rPr>
              <a:t>Choose University Core Curriculum (</a:t>
            </a:r>
            <a:r>
              <a:rPr lang="en-US" sz="2900" b="1" dirty="0">
                <a:solidFill>
                  <a:schemeClr val="tx1"/>
                </a:solidFill>
                <a:latin typeface="Roboto"/>
                <a:ea typeface="Roboto"/>
              </a:rPr>
              <a:t>UCC</a:t>
            </a:r>
            <a:r>
              <a:rPr lang="en-US" sz="2900" dirty="0">
                <a:solidFill>
                  <a:schemeClr val="tx1"/>
                </a:solidFill>
                <a:latin typeface="Roboto"/>
                <a:ea typeface="Roboto"/>
              </a:rPr>
              <a:t>) courses</a:t>
            </a:r>
          </a:p>
          <a:p>
            <a:pPr marL="0" indent="0">
              <a:buNone/>
            </a:pPr>
            <a:r>
              <a:rPr lang="en-US" sz="2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/>
                <a:ea typeface="Roboto"/>
              </a:rPr>
              <a:t>     Updated: 5/9/2022</a:t>
            </a:r>
          </a:p>
          <a:p>
            <a:endParaRPr lang="en-US" sz="2900" dirty="0">
              <a:solidFill>
                <a:schemeClr val="tx1"/>
              </a:solidFill>
              <a:latin typeface="Roboto"/>
              <a:ea typeface="Roboto"/>
            </a:endParaRPr>
          </a:p>
          <a:p>
            <a:r>
              <a:rPr lang="en-US" sz="2900" dirty="0">
                <a:solidFill>
                  <a:schemeClr val="tx1"/>
                </a:solidFill>
                <a:latin typeface="Roboto"/>
                <a:ea typeface="Roboto"/>
              </a:rPr>
              <a:t>Explore FIU degree pathways by taking electives that match student interest or degree aspirations.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https://dualenrollment.fiu.edu/Courses</a:t>
            </a:r>
            <a:endParaRPr lang="en-US" sz="2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my.fiu.edu 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600" dirty="0">
              <a:solidFill>
                <a:schemeClr val="tx1"/>
              </a:solidFill>
              <a:latin typeface="Roboto"/>
              <a:ea typeface="Roboto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4F35A-88B3-AF04-35F8-227DE95E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8" y="386255"/>
            <a:ext cx="4271724" cy="1300655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Make Wise </a:t>
            </a:r>
            <a:b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</a:b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Decisions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E4D9D-8B10-D149-1BD6-3C459857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39" y="4880725"/>
            <a:ext cx="1743075" cy="5048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037577-618E-14E7-DDF2-64C0ED0659F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6609840" y="876693"/>
            <a:ext cx="4155570" cy="53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6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al Triumphs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1C3C"/>
      </a:accent1>
      <a:accent2>
        <a:srgbClr val="976D23"/>
      </a:accent2>
      <a:accent3>
        <a:srgbClr val="A5A5A5"/>
      </a:accent3>
      <a:accent4>
        <a:srgbClr val="F6C604"/>
      </a:accent4>
      <a:accent5>
        <a:srgbClr val="08CED0"/>
      </a:accent5>
      <a:accent6>
        <a:srgbClr val="CE006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BF305E6E409946AD1DA7014EE1833A" ma:contentTypeVersion="5" ma:contentTypeDescription="Create a new document." ma:contentTypeScope="" ma:versionID="dc4da70f8dcaa58156cbd451376d5120">
  <xsd:schema xmlns:xsd="http://www.w3.org/2001/XMLSchema" xmlns:xs="http://www.w3.org/2001/XMLSchema" xmlns:p="http://schemas.microsoft.com/office/2006/metadata/properties" xmlns:ns2="1f55ec82-a505-4936-99e5-d41b25147da0" xmlns:ns3="f1f308d3-4c92-402a-ab04-f7497706f561" targetNamespace="http://schemas.microsoft.com/office/2006/metadata/properties" ma:root="true" ma:fieldsID="67278a4a2838e93a3df06d06b41b958c" ns2:_="" ns3:_="">
    <xsd:import namespace="1f55ec82-a505-4936-99e5-d41b25147da0"/>
    <xsd:import namespace="f1f308d3-4c92-402a-ab04-f7497706f5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5ec82-a505-4936-99e5-d41b25147d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308d3-4c92-402a-ab04-f7497706f5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454BC-3746-44DE-AC93-0409897993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F85A7-0DA5-4BBE-B788-F5A2E0DB1D3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1f55ec82-a505-4936-99e5-d41b25147da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1f308d3-4c92-402a-ab04-f7497706f5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3E487D-838B-4578-AFA0-EA2721F7E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5ec82-a505-4936-99e5-d41b25147da0"/>
    <ds:schemaRef ds:uri="f1f308d3-4c92-402a-ab04-f7497706f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935</Words>
  <Application>Microsoft Office PowerPoint</Application>
  <PresentationFormat>Widescreen</PresentationFormat>
  <Paragraphs>169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Impact</vt:lpstr>
      <vt:lpstr>Roboto</vt:lpstr>
      <vt:lpstr>Roboto Black</vt:lpstr>
      <vt:lpstr>Times New Roman</vt:lpstr>
      <vt:lpstr>Wingdings</vt:lpstr>
      <vt:lpstr>Office Theme</vt:lpstr>
      <vt:lpstr>Custom Design</vt:lpstr>
      <vt:lpstr>Geometric</vt:lpstr>
      <vt:lpstr> On-Campus Spring 2023   Early Admission 2023-24 </vt:lpstr>
      <vt:lpstr>PowerPoint Presentation</vt:lpstr>
      <vt:lpstr>DEstination FIU - What You’ll Learn </vt:lpstr>
      <vt:lpstr>On-FIU Campus  Spring 2023 Early Admission 2023-24</vt:lpstr>
      <vt:lpstr>Accepted  Tests &amp; Scores</vt:lpstr>
      <vt:lpstr>On-FIU Campus  Spring 2023 Early Admission 2023-24</vt:lpstr>
      <vt:lpstr>PowerPoint Presentation</vt:lpstr>
      <vt:lpstr>On-FIU Campus  Spring 2023 Early Admission 2023-24 </vt:lpstr>
      <vt:lpstr>Make Wise  Decisions</vt:lpstr>
      <vt:lpstr>UCC Courses</vt:lpstr>
      <vt:lpstr>PowerPoint Presentation</vt:lpstr>
      <vt:lpstr>3 Easy Steps - Students</vt:lpstr>
      <vt:lpstr>3 Easy Steps – DE Coordinator</vt:lpstr>
      <vt:lpstr>PowerPoint Presentation</vt:lpstr>
      <vt:lpstr> First-time user:  Request access by emailing dualenro@fiu.edu  Previous user:  Receive email notification to re-activate for Spring 2023 on November 4th, 2023    Access is granted to a single school appointee </vt:lpstr>
      <vt:lpstr>Full-Time DE Early Admission 2023-24</vt:lpstr>
      <vt:lpstr>  Acceptance Letters April 24, 2023 </vt:lpstr>
      <vt:lpstr>PowerPoint Presentation</vt:lpstr>
      <vt:lpstr>PowerPoint Presentation</vt:lpstr>
      <vt:lpstr>PowerPoint Presentation</vt:lpstr>
      <vt:lpstr>PowerPoint Presentation</vt:lpstr>
      <vt:lpstr>Instructional  Materials</vt:lpstr>
      <vt:lpstr>DE On-FIU Campus  Spring 2023</vt:lpstr>
      <vt:lpstr>DE On-FIU Campus Early Admission 2023-24 </vt:lpstr>
      <vt:lpstr>FAQs</vt:lpstr>
      <vt:lpstr>FAQs</vt:lpstr>
      <vt:lpstr>FAQs</vt:lpstr>
      <vt:lpstr>DEstination FIU  Navigate DE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Plasencia</dc:creator>
  <cp:lastModifiedBy>Danay Barata</cp:lastModifiedBy>
  <cp:revision>139</cp:revision>
  <dcterms:created xsi:type="dcterms:W3CDTF">2020-06-23T16:11:00Z</dcterms:created>
  <dcterms:modified xsi:type="dcterms:W3CDTF">2022-11-03T15:51:59Z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0x010100CCBF305E6E409946AD1DA7014EE1833A</vt:lpwstr>
  </property>
</Properties>
</file>